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2FE854-A78C-43B2-8ED2-5050E09C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2807" y="1136606"/>
            <a:ext cx="3489569" cy="2396681"/>
          </a:xfrm>
        </p:spPr>
        <p:txBody>
          <a:bodyPr>
            <a:normAutofit/>
          </a:bodyPr>
          <a:lstStyle/>
          <a:p>
            <a:r>
              <a:rPr lang="ca-ES" sz="4400" dirty="0" err="1">
                <a:solidFill>
                  <a:schemeClr val="bg1"/>
                </a:solidFill>
              </a:rPr>
              <a:t>L’hidrosfera</a:t>
            </a:r>
            <a:endParaRPr lang="ca-ES" sz="4400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FD82C1-91B1-4052-A793-085011BC4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666" y="3602038"/>
            <a:ext cx="3500301" cy="2052720"/>
          </a:xfrm>
        </p:spPr>
        <p:txBody>
          <a:bodyPr>
            <a:normAutofit/>
          </a:bodyPr>
          <a:lstStyle/>
          <a:p>
            <a:r>
              <a:rPr lang="ca-ES" sz="1800"/>
              <a:t>El planeta blau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8B3F5CD4-CBC8-4A22-9DCC-0420CA28A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03B223-D419-4645-AAEC-888F6C68F3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23" r="15821" b="-2"/>
          <a:stretch/>
        </p:blipFill>
        <p:spPr>
          <a:xfrm>
            <a:off x="1118988" y="1136606"/>
            <a:ext cx="6112382" cy="457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09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597C9B-F361-401D-B271-776CFCDF3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ca-ES" dirty="0">
                <a:solidFill>
                  <a:schemeClr val="bg1"/>
                </a:solidFill>
              </a:rPr>
              <a:t>Les aigües marines</a:t>
            </a:r>
          </a:p>
        </p:txBody>
      </p:sp>
      <p:pic>
        <p:nvPicPr>
          <p:cNvPr id="4" name="Imagen 3" descr="Imagen que contiene sentado&#10;&#10;Descripción generada automáticamente">
            <a:extLst>
              <a:ext uri="{FF2B5EF4-FFF2-40B4-BE49-F238E27FC236}">
                <a16:creationId xmlns:a16="http://schemas.microsoft.com/office/drawing/2014/main" id="{23132FE5-1875-498C-B0B0-1092D2561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1" y="2277013"/>
            <a:ext cx="3494597" cy="3494597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70260E-ED2E-45DC-8BDD-C439505A5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579" y="2249487"/>
            <a:ext cx="6012832" cy="354171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a-ES" dirty="0">
                <a:solidFill>
                  <a:schemeClr val="bg1"/>
                </a:solidFill>
              </a:rPr>
              <a:t>Principals característiques:</a:t>
            </a:r>
          </a:p>
          <a:p>
            <a:pPr>
              <a:lnSpc>
                <a:spcPct val="110000"/>
              </a:lnSpc>
            </a:pPr>
            <a:r>
              <a:rPr lang="ca-ES" dirty="0">
                <a:solidFill>
                  <a:schemeClr val="bg1"/>
                </a:solidFill>
              </a:rPr>
              <a:t>Representen el 97,2 % de l’aigua de la hidrosfera</a:t>
            </a:r>
          </a:p>
          <a:p>
            <a:pPr>
              <a:lnSpc>
                <a:spcPct val="110000"/>
              </a:lnSpc>
            </a:pPr>
            <a:r>
              <a:rPr lang="ca-ES" dirty="0">
                <a:solidFill>
                  <a:schemeClr val="bg1"/>
                </a:solidFill>
              </a:rPr>
              <a:t>Es diuen salades perquè el seu contingut en sals és 35 g/l.</a:t>
            </a:r>
          </a:p>
          <a:p>
            <a:pPr>
              <a:lnSpc>
                <a:spcPct val="110000"/>
              </a:lnSpc>
            </a:pPr>
            <a:r>
              <a:rPr lang="ca-ES" dirty="0">
                <a:solidFill>
                  <a:schemeClr val="bg1"/>
                </a:solidFill>
              </a:rPr>
              <a:t>Estan en constant moviment: corrents, ones i marees</a:t>
            </a:r>
          </a:p>
          <a:p>
            <a:pPr>
              <a:lnSpc>
                <a:spcPct val="110000"/>
              </a:lnSpc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924419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99C4ED9-5BA8-4252-BD78-B96CBE0E0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ca-ES" sz="3200" dirty="0">
                <a:solidFill>
                  <a:schemeClr val="bg1"/>
                </a:solidFill>
              </a:rPr>
              <a:t>LA Contaminació de l’aigua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FE8000-D362-45CC-B317-FCB3D6027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1957389"/>
            <a:ext cx="4340226" cy="3079750"/>
          </a:xfrm>
        </p:spPr>
        <p:txBody>
          <a:bodyPr>
            <a:normAutofit lnSpcReduction="10000"/>
          </a:bodyPr>
          <a:lstStyle/>
          <a:p>
            <a:r>
              <a:rPr lang="ca-ES" sz="2000" dirty="0">
                <a:solidFill>
                  <a:schemeClr val="bg1"/>
                </a:solidFill>
              </a:rPr>
              <a:t>Contaminació de les aigües continentals afectarà a la contaminació dels mars</a:t>
            </a:r>
          </a:p>
          <a:p>
            <a:r>
              <a:rPr lang="ca-ES" sz="2000" dirty="0">
                <a:solidFill>
                  <a:schemeClr val="bg1"/>
                </a:solidFill>
              </a:rPr>
              <a:t>Quins són les principals causes de contaminació de l’aigua continental dolça?</a:t>
            </a:r>
          </a:p>
          <a:p>
            <a:r>
              <a:rPr lang="ca-ES" sz="2000" dirty="0">
                <a:solidFill>
                  <a:schemeClr val="bg1"/>
                </a:solidFill>
              </a:rPr>
              <a:t>I quines causes coneixem de contaminació d’aigua salada?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E031A4-0615-4B59-8F05-DC226FC2F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1432" y="1645290"/>
            <a:ext cx="7027119" cy="3601397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3723144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8">
            <a:extLst>
              <a:ext uri="{FF2B5EF4-FFF2-40B4-BE49-F238E27FC236}">
                <a16:creationId xmlns:a16="http://schemas.microsoft.com/office/drawing/2014/main" id="{74872A0B-8668-4500-9509-EAA581B26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8B504305-5526-408E-85F7-F0BA7E527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2">
              <a:extLst>
                <a:ext uri="{FF2B5EF4-FFF2-40B4-BE49-F238E27FC236}">
                  <a16:creationId xmlns:a16="http://schemas.microsoft.com/office/drawing/2014/main" id="{5827CE64-2533-45A6-9A39-7D5052E5C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FB59436-849D-47BF-80BC-F11269719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25" y="618518"/>
            <a:ext cx="4598985" cy="1478570"/>
          </a:xfrm>
        </p:spPr>
        <p:txBody>
          <a:bodyPr>
            <a:normAutofit/>
          </a:bodyPr>
          <a:lstStyle/>
          <a:p>
            <a:r>
              <a:rPr lang="ca-ES" dirty="0">
                <a:solidFill>
                  <a:schemeClr val="bg1"/>
                </a:solidFill>
              </a:rPr>
              <a:t>La </a:t>
            </a:r>
            <a:r>
              <a:rPr lang="ca-ES" dirty="0" err="1">
                <a:solidFill>
                  <a:schemeClr val="bg1"/>
                </a:solidFill>
              </a:rPr>
              <a:t>Hidrosfefra</a:t>
            </a:r>
            <a:endParaRPr lang="ca-ES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5AB6FDD-D374-49CF-947A-A503E04B8B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06" r="10988" b="-2"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70" name="Group 12">
            <a:extLst>
              <a:ext uri="{FF2B5EF4-FFF2-40B4-BE49-F238E27FC236}">
                <a16:creationId xmlns:a16="http://schemas.microsoft.com/office/drawing/2014/main" id="{240590EE-5428-41AA-95B2-96FCC1CE6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94DCC55-99C6-45CF-B357-E3848C809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3D64E32-FF0C-4665-B9D8-D1ECAAE5B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3675001D-3840-4589-8190-505A7F52F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9E34E87-395F-4023-A80E-D1CBAAEBD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FB1B38F-1B92-41C3-AA1D-6D6440FB0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2FBE453-FBD2-4348-8DDA-4A023444E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60D719E8-BF78-4F42-B9D1-7F5E02A3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5EC70737-9C19-4CF5-84DA-B22A960D5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88FD042E-E56E-4360-9620-F811AB9A3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18F15D2B-0812-46F6-B0F4-6A6714B54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0C2F2A50-98DD-4F92-BDFE-B72E23576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473541D9-6DAE-4718-97D4-8952F4E7C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3A56C5E9-011C-44D2-AF94-3BF5420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CD279E0E-1CD5-4F41-96A5-3A09707E8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F5A6F094-9E54-4985-8738-D2067A4F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99D51F59-FA93-490E-B9CF-97BB63747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3CD83DC6-F4A0-4A4D-AAC3-83983F960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6E9B4028-C74F-4631-8312-68B30E6E6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1E3337C9-1DDE-4E2E-8519-7D2C23C95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754A526E-6EC0-458A-9C4C-008F6749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6A3DA723-7448-48CF-8BD2-FED2D4FE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9B506EC1-D8A8-4532-B78B-A236567EE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AA9DFB36-74F4-4977-ABC5-3257EDA33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966A7FBA-BB79-4AF0-90C2-5F2BC9F2D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23BB8A47-FF1B-44E5-8D93-7ADF37F1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E463E1B7-7BED-4425-95B7-F6F75F873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9D0675-4397-4610-9807-2F7C1CC94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DE7617CF-8919-43C3-9557-08D67C7D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DB68720-7E37-4930-9900-8632140D6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202F13DF-5B76-468E-A95E-80780788B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219143C2-6062-4C2C-9563-6534108E3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38413A0C-26DB-479B-B747-1D813610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CB526B5F-4FAA-4B4C-8AF8-B98EC74A3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54FFF88E-6D69-4AE9-8378-D1641915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8008115A-CE00-4E36-BAF1-B511F21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2935DB29-6F85-47D8-863C-11386389D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4FB8E51B-1AC1-4671-B181-473C29BEC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91E6AE4F-959F-4ED7-A199-8C0307E40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A0445E55-0009-44A5-AA6A-350D9D48A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B5291C75-4ECA-4829-B824-5725C3290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793376D-3E7C-4F04-8BC8-EC4820622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596510A-5528-445D-AFEA-6E3F89BA8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E1B69479-D8C9-4E2E-A931-4D49C4FD7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A759A2E-A8B1-44C8-B3F9-A16714C89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6C2B3B3C-1DC9-4352-BB73-801976C8F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EE22E3A8-5789-4189-9AC7-98D6826B0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AC0FC74-D003-4D0D-9CAF-F6A03739E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126C2057-02E1-4348-ABEB-EAC063A17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5150586D-D743-4392-844F-F2AFCCE64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9E5B157A-534E-4879-8013-D02864E76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CEE2DD73-7E8C-4F26-8E93-8C32D11B2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908CAC5F-DD8E-4A58-BD4C-6D8D29FA4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20F130CF-281E-408C-9884-5F8B22CA1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3BC78068-9115-4D5D-9B2B-6F9BD9C29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AE916C-B980-470B-8A8F-A2B454940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8425" y="2249487"/>
            <a:ext cx="4598986" cy="3541714"/>
          </a:xfrm>
        </p:spPr>
        <p:txBody>
          <a:bodyPr>
            <a:normAutofit/>
          </a:bodyPr>
          <a:lstStyle/>
          <a:p>
            <a:r>
              <a:rPr lang="ca-ES" dirty="0">
                <a:solidFill>
                  <a:schemeClr val="bg1"/>
                </a:solidFill>
              </a:rPr>
              <a:t>És el conjunt de l’aigua que hi ha a la Terra.</a:t>
            </a:r>
          </a:p>
          <a:p>
            <a:r>
              <a:rPr lang="ca-ES" dirty="0">
                <a:solidFill>
                  <a:schemeClr val="bg1"/>
                </a:solidFill>
              </a:rPr>
              <a:t>L’aigua és sinònim de vida, la presència d’aigua és el tret més característic del nostre planeta.</a:t>
            </a:r>
          </a:p>
          <a:p>
            <a:pPr marL="0" indent="0">
              <a:buNone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88421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66DFF5-B097-4684-88F9-81E39E3E8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28600"/>
            <a:ext cx="9905998" cy="1868488"/>
          </a:xfrm>
        </p:spPr>
        <p:txBody>
          <a:bodyPr>
            <a:normAutofit/>
          </a:bodyPr>
          <a:lstStyle/>
          <a:p>
            <a:pPr algn="ctr"/>
            <a:r>
              <a:rPr lang="ca-ES" dirty="0">
                <a:solidFill>
                  <a:schemeClr val="bg1"/>
                </a:solidFill>
              </a:rPr>
              <a:t>1.1. Les propietats i funcions de l’aigua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3C89FC-2EF8-4EB1-867E-31DBE6C2D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5668963" cy="3713163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ca-ES" sz="1800" dirty="0">
                <a:solidFill>
                  <a:schemeClr val="bg1"/>
                </a:solidFill>
              </a:rPr>
              <a:t>Com és una molècula d’aigua? Conté 2 àtoms </a:t>
            </a:r>
            <a:r>
              <a:rPr lang="ca-ES" sz="1800" dirty="0" err="1">
                <a:solidFill>
                  <a:schemeClr val="bg1"/>
                </a:solidFill>
              </a:rPr>
              <a:t>d’hidrógen</a:t>
            </a:r>
            <a:r>
              <a:rPr lang="ca-ES" sz="1800" dirty="0">
                <a:solidFill>
                  <a:schemeClr val="bg1"/>
                </a:solidFill>
              </a:rPr>
              <a:t> i 1d’oxígen</a:t>
            </a:r>
          </a:p>
          <a:p>
            <a:pPr>
              <a:lnSpc>
                <a:spcPct val="110000"/>
              </a:lnSpc>
            </a:pPr>
            <a:r>
              <a:rPr lang="ca-ES" sz="1800" dirty="0">
                <a:solidFill>
                  <a:schemeClr val="bg1"/>
                </a:solidFill>
              </a:rPr>
              <a:t>Calor específica: és la quantitat d’energia necessària per augmentar 1ºC, 1gr d’aquesta substància. L’aigua és una substància amb una calor específica alta, això causa que l’aigua s’escalfi i es refredi lentament.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a-ES" sz="1800" dirty="0">
                <a:solidFill>
                  <a:schemeClr val="bg1"/>
                </a:solidFill>
              </a:rPr>
              <a:t>	Regula la temperatura de la Terra</a:t>
            </a:r>
          </a:p>
          <a:p>
            <a:pPr>
              <a:lnSpc>
                <a:spcPct val="110000"/>
              </a:lnSpc>
            </a:pPr>
            <a:r>
              <a:rPr lang="ca-ES" sz="1800" dirty="0">
                <a:solidFill>
                  <a:schemeClr val="bg1"/>
                </a:solidFill>
              </a:rPr>
              <a:t>Temperatures de fusió 0ºC i temperatures de vaporització 100 º C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a-ES" sz="1800" dirty="0">
                <a:solidFill>
                  <a:schemeClr val="bg1"/>
                </a:solidFill>
              </a:rPr>
              <a:t>	</a:t>
            </a:r>
            <a:r>
              <a:rPr lang="ca-ES" sz="1800" dirty="0" err="1">
                <a:solidFill>
                  <a:schemeClr val="bg1"/>
                </a:solidFill>
              </a:rPr>
              <a:t>Temp</a:t>
            </a:r>
            <a:r>
              <a:rPr lang="ca-ES" sz="1800" dirty="0">
                <a:solidFill>
                  <a:schemeClr val="bg1"/>
                </a:solidFill>
              </a:rPr>
              <a:t>. mitjana de la Terra 15ºC , això permet l’existència de la vida a la Terra</a:t>
            </a:r>
          </a:p>
          <a:p>
            <a:pPr marL="0" indent="0">
              <a:lnSpc>
                <a:spcPct val="110000"/>
              </a:lnSpc>
              <a:buNone/>
            </a:pPr>
            <a:endParaRPr lang="ca-ES" sz="1500" dirty="0">
              <a:solidFill>
                <a:schemeClr val="bg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ca-ES" sz="1500" dirty="0"/>
          </a:p>
          <a:p>
            <a:pPr>
              <a:lnSpc>
                <a:spcPct val="110000"/>
              </a:lnSpc>
            </a:pPr>
            <a:endParaRPr lang="ca-ES" sz="1500" dirty="0"/>
          </a:p>
          <a:p>
            <a:pPr>
              <a:lnSpc>
                <a:spcPct val="110000"/>
              </a:lnSpc>
            </a:pPr>
            <a:endParaRPr lang="ca-ES" sz="15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740E766-1ECF-438B-BE94-CB5F3E1C2F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05" r="31766" b="-1"/>
          <a:stretch/>
        </p:blipFill>
        <p:spPr>
          <a:xfrm>
            <a:off x="7182910" y="3307345"/>
            <a:ext cx="4655075" cy="304789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012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CB5CC6F-11C1-4C07-87C0-F043993E8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FADA3C27-4EC6-4DCA-BB85-C75BAAE828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2D8216BF-F79F-406D-A3B4-46744068A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C16BE5-8A9A-432D-8A61-230FA0381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81779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2E852AB2-2672-41DF-9CF6-FCDEF1805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90283F1A-A49E-441D-BDF5-35B8BEE42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B0BC41A4-F3F1-4CD4-B266-D9DAA21710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6E29DA39-130F-41A1-A21E-4FB453948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39995AD4-F8DE-4CEB-B958-1DBF7EAC2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D1F7DCE1-6887-4FE0-A7D7-3652030CFA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4E46B0E1-9543-441D-AD1D-1308AF88C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E8C112C9-8D48-4612-AE0B-CF59EC743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2D16C38C-4A3B-4060-9A3B-C47DD6DE7C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A9B4CAA-8439-44B3-B738-2123169FA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8C6EF933-69B7-48C8-9337-4E0DEF6E75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B428AEFA-3C03-48AA-AEA5-8E3F58904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041D2508-FE53-47C0-887F-38BD1FB73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2C0392BD-D896-4A41-B18B-1389FE1F0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B3272EA3-C600-441C-BFC9-ACFF90CD4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D8731AA3-BC2D-408B-9D72-C804B8B9E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BE934A31-790A-459C-A997-670583ADCC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241F679B-BBF0-49DA-A9F3-D623BA752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0BDC4BE0-E1FF-48B5-A064-70F561454E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245FC7BA-96DB-41CB-B43A-8EEE482C31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3BBD03A9-646B-40EE-9A27-15297EC936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4D738FC2-47B4-4BC9-B109-05C56DC00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148BE0A7-2537-452C-BA13-B78D302CB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CF6A9D45-D849-4BF5-BBA0-D7BE29B884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13F44E41-B5E8-472D-80F2-4539AD3D4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CE052494-AAF2-4C3C-A072-317B7F987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90345C3D-13FE-4815-9563-58A52B457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37908D29-2BB3-4D6C-92DB-864F63057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Rectangle 33">
              <a:extLst>
                <a:ext uri="{FF2B5EF4-FFF2-40B4-BE49-F238E27FC236}">
                  <a16:creationId xmlns:a16="http://schemas.microsoft.com/office/drawing/2014/main" id="{174B5792-73C4-4FBF-BAD9-F9A5BBC59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D4741BB8-0638-4A06-85A7-69FE81BC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FBDB982D-6E9A-426E-86B1-69031E1040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400B8260-9575-48DB-9175-B1C8530241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52FB1DD3-BAEC-4974-89F5-36B6959459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E51161AB-FDC1-4703-9C29-C410366B9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DE6123AD-33B5-429C-B8F7-DB1A8FDABF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8C454A1D-B20A-4994-8C14-EE5DD3B99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CFA7BB74-790B-45D7-B94B-DD4D83ED81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2">
              <a:extLst>
                <a:ext uri="{FF2B5EF4-FFF2-40B4-BE49-F238E27FC236}">
                  <a16:creationId xmlns:a16="http://schemas.microsoft.com/office/drawing/2014/main" id="{19BBC3FC-0052-4BDB-8D6A-421E07EE2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3">
              <a:extLst>
                <a:ext uri="{FF2B5EF4-FFF2-40B4-BE49-F238E27FC236}">
                  <a16:creationId xmlns:a16="http://schemas.microsoft.com/office/drawing/2014/main" id="{42A3E4B3-707A-4D0A-BEED-61A77E960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4">
              <a:extLst>
                <a:ext uri="{FF2B5EF4-FFF2-40B4-BE49-F238E27FC236}">
                  <a16:creationId xmlns:a16="http://schemas.microsoft.com/office/drawing/2014/main" id="{089BBE83-D985-45E9-B442-1326F6FBA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Rectangle 45">
              <a:extLst>
                <a:ext uri="{FF2B5EF4-FFF2-40B4-BE49-F238E27FC236}">
                  <a16:creationId xmlns:a16="http://schemas.microsoft.com/office/drawing/2014/main" id="{FE1B194F-F703-4020-92ED-DBDB5C234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6" name="Freeform 46">
              <a:extLst>
                <a:ext uri="{FF2B5EF4-FFF2-40B4-BE49-F238E27FC236}">
                  <a16:creationId xmlns:a16="http://schemas.microsoft.com/office/drawing/2014/main" id="{D7A22662-B7AF-4857-AD78-716690A26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7">
              <a:extLst>
                <a:ext uri="{FF2B5EF4-FFF2-40B4-BE49-F238E27FC236}">
                  <a16:creationId xmlns:a16="http://schemas.microsoft.com/office/drawing/2014/main" id="{62C16BE5-0C4B-48FC-ABA4-36A8F2DFE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8">
              <a:extLst>
                <a:ext uri="{FF2B5EF4-FFF2-40B4-BE49-F238E27FC236}">
                  <a16:creationId xmlns:a16="http://schemas.microsoft.com/office/drawing/2014/main" id="{C2327DB7-B7F2-4829-909E-A03D62252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9">
              <a:extLst>
                <a:ext uri="{FF2B5EF4-FFF2-40B4-BE49-F238E27FC236}">
                  <a16:creationId xmlns:a16="http://schemas.microsoft.com/office/drawing/2014/main" id="{167918EB-9EB1-413F-8C39-F018CCDCC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0">
              <a:extLst>
                <a:ext uri="{FF2B5EF4-FFF2-40B4-BE49-F238E27FC236}">
                  <a16:creationId xmlns:a16="http://schemas.microsoft.com/office/drawing/2014/main" id="{B971E245-631A-4364-A177-C1D1B6B4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1">
              <a:extLst>
                <a:ext uri="{FF2B5EF4-FFF2-40B4-BE49-F238E27FC236}">
                  <a16:creationId xmlns:a16="http://schemas.microsoft.com/office/drawing/2014/main" id="{1D4C1872-66E3-45EB-BDE7-26C02A176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2">
              <a:extLst>
                <a:ext uri="{FF2B5EF4-FFF2-40B4-BE49-F238E27FC236}">
                  <a16:creationId xmlns:a16="http://schemas.microsoft.com/office/drawing/2014/main" id="{D2BC0771-493C-4FEF-958F-859C539243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3">
              <a:extLst>
                <a:ext uri="{FF2B5EF4-FFF2-40B4-BE49-F238E27FC236}">
                  <a16:creationId xmlns:a16="http://schemas.microsoft.com/office/drawing/2014/main" id="{E339169B-1EE1-4E4F-BA0C-BD3AD57FD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4">
              <a:extLst>
                <a:ext uri="{FF2B5EF4-FFF2-40B4-BE49-F238E27FC236}">
                  <a16:creationId xmlns:a16="http://schemas.microsoft.com/office/drawing/2014/main" id="{BBC80538-8C59-46A3-B187-66C9A6D3F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5">
              <a:extLst>
                <a:ext uri="{FF2B5EF4-FFF2-40B4-BE49-F238E27FC236}">
                  <a16:creationId xmlns:a16="http://schemas.microsoft.com/office/drawing/2014/main" id="{C5F9090C-11D8-4272-815D-11B1911DA3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6">
              <a:extLst>
                <a:ext uri="{FF2B5EF4-FFF2-40B4-BE49-F238E27FC236}">
                  <a16:creationId xmlns:a16="http://schemas.microsoft.com/office/drawing/2014/main" id="{A361F786-6FA9-4EAD-81EF-BF4734D46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7">
              <a:extLst>
                <a:ext uri="{FF2B5EF4-FFF2-40B4-BE49-F238E27FC236}">
                  <a16:creationId xmlns:a16="http://schemas.microsoft.com/office/drawing/2014/main" id="{63B2A436-CEC8-477C-ACDD-6E5D2ABBC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8">
              <a:extLst>
                <a:ext uri="{FF2B5EF4-FFF2-40B4-BE49-F238E27FC236}">
                  <a16:creationId xmlns:a16="http://schemas.microsoft.com/office/drawing/2014/main" id="{7FAE92CD-EBFF-4DB4-9F5D-00D33E902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952AF89-1696-4930-867E-659F72BF3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209" y="618518"/>
            <a:ext cx="5877676" cy="1478570"/>
          </a:xfrm>
        </p:spPr>
        <p:txBody>
          <a:bodyPr>
            <a:normAutofit/>
          </a:bodyPr>
          <a:lstStyle/>
          <a:p>
            <a:r>
              <a:rPr lang="ca-ES" sz="3300" dirty="0">
                <a:solidFill>
                  <a:schemeClr val="bg1"/>
                </a:solidFill>
              </a:rPr>
              <a:t>1.1. les propietats de l’aigua</a:t>
            </a:r>
            <a:br>
              <a:rPr lang="ca-ES" sz="3300" dirty="0">
                <a:solidFill>
                  <a:schemeClr val="bg1"/>
                </a:solidFill>
              </a:rPr>
            </a:br>
            <a:endParaRPr lang="ca-ES" sz="3300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DA3BD16-E7BA-4375-AF2A-5A64C1AE2C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17"/>
          <a:stretch/>
        </p:blipFill>
        <p:spPr>
          <a:xfrm>
            <a:off x="89246" y="3319685"/>
            <a:ext cx="4635583" cy="3427413"/>
          </a:xfrm>
          <a:custGeom>
            <a:avLst/>
            <a:gdLst>
              <a:gd name="connsiteX0" fmla="*/ 0 w 4635583"/>
              <a:gd name="connsiteY0" fmla="*/ 0 h 3427413"/>
              <a:gd name="connsiteX1" fmla="*/ 4635583 w 4635583"/>
              <a:gd name="connsiteY1" fmla="*/ 0 h 3427413"/>
              <a:gd name="connsiteX2" fmla="*/ 4635583 w 4635583"/>
              <a:gd name="connsiteY2" fmla="*/ 3427413 h 3427413"/>
              <a:gd name="connsiteX3" fmla="*/ 0 w 4635583"/>
              <a:gd name="connsiteY3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5583" h="3427413">
                <a:moveTo>
                  <a:pt x="0" y="0"/>
                </a:moveTo>
                <a:lnTo>
                  <a:pt x="4635583" y="0"/>
                </a:lnTo>
                <a:lnTo>
                  <a:pt x="4635583" y="3427413"/>
                </a:lnTo>
                <a:lnTo>
                  <a:pt x="0" y="3427413"/>
                </a:lnTo>
                <a:close/>
              </a:path>
            </a:pathLst>
          </a:cu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9F252E1-02E9-4002-AFC7-C80564EEBA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24" r="12312" b="3"/>
          <a:stretch/>
        </p:blipFill>
        <p:spPr>
          <a:xfrm>
            <a:off x="-12625" y="-143976"/>
            <a:ext cx="4635583" cy="3430587"/>
          </a:xfrm>
          <a:custGeom>
            <a:avLst/>
            <a:gdLst>
              <a:gd name="connsiteX0" fmla="*/ 0 w 4635583"/>
              <a:gd name="connsiteY0" fmla="*/ 0 h 3430587"/>
              <a:gd name="connsiteX1" fmla="*/ 4635583 w 4635583"/>
              <a:gd name="connsiteY1" fmla="*/ 0 h 3430587"/>
              <a:gd name="connsiteX2" fmla="*/ 4635583 w 4635583"/>
              <a:gd name="connsiteY2" fmla="*/ 3430587 h 3430587"/>
              <a:gd name="connsiteX3" fmla="*/ 0 w 4635583"/>
              <a:gd name="connsiteY3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5583" h="3430587">
                <a:moveTo>
                  <a:pt x="0" y="0"/>
                </a:moveTo>
                <a:lnTo>
                  <a:pt x="4635583" y="0"/>
                </a:lnTo>
                <a:lnTo>
                  <a:pt x="4635583" y="3430587"/>
                </a:lnTo>
                <a:lnTo>
                  <a:pt x="0" y="3430587"/>
                </a:lnTo>
                <a:close/>
              </a:path>
            </a:pathLst>
          </a:custGeom>
        </p:spPr>
      </p:pic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104AA93-67FD-43AC-92F9-5840A89E4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32483" y="-464"/>
            <a:ext cx="2646" cy="6858465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5AE1CAD-A877-4C0B-91F7-CA9C684C9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64" idx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5597" y="3427414"/>
            <a:ext cx="4635583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F36411-596C-4CF1-BE70-0DF971AD4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1209" y="2249487"/>
            <a:ext cx="5877677" cy="354171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a-ES" sz="2000">
                <a:solidFill>
                  <a:schemeClr val="bg1"/>
                </a:solidFill>
              </a:rPr>
              <a:t>Gran dissolvent: L’aigua és un compost que té un alt poder de dissolució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a-ES" sz="2000">
                <a:solidFill>
                  <a:schemeClr val="bg1"/>
                </a:solidFill>
              </a:rPr>
              <a:t> A la natura l’aigua es troba juntament amb oxigen, o amb sòlids com minerals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a-ES" sz="2000">
                <a:solidFill>
                  <a:schemeClr val="bg1"/>
                </a:solidFill>
              </a:rPr>
              <a:t>Dissolució de les roques, modela els paisatges, formant coves i relleus diferents	</a:t>
            </a:r>
          </a:p>
          <a:p>
            <a:pPr>
              <a:lnSpc>
                <a:spcPct val="110000"/>
              </a:lnSpc>
            </a:pPr>
            <a:r>
              <a:rPr lang="ca-ES" sz="2000">
                <a:solidFill>
                  <a:schemeClr val="bg1"/>
                </a:solidFill>
              </a:rPr>
              <a:t>Densitat: quan l’aigua es congela baixa la seva densitat, en conseqüència el gel sura sobre l’aigua líquida.</a:t>
            </a:r>
          </a:p>
        </p:txBody>
      </p:sp>
    </p:spTree>
    <p:extLst>
      <p:ext uri="{BB962C8B-B14F-4D97-AF65-F5344CB8AC3E}">
        <p14:creationId xmlns:p14="http://schemas.microsoft.com/office/powerpoint/2010/main" val="3443082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2500D-24BF-4946-8318-26C781D42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chemeClr val="bg1"/>
                </a:solidFill>
              </a:rPr>
              <a:t>DISTRIBUCIÓ DE L’AIGUA A LA TERRA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4BEE37-C1D0-444A-A347-5A754EFA6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>
                <a:solidFill>
                  <a:schemeClr val="bg1"/>
                </a:solidFill>
              </a:rPr>
              <a:t>A partir del gràfic que tens a la pàgina 81</a:t>
            </a:r>
          </a:p>
          <a:p>
            <a:r>
              <a:rPr lang="ca-ES" dirty="0">
                <a:solidFill>
                  <a:schemeClr val="bg1"/>
                </a:solidFill>
              </a:rPr>
              <a:t>Relaciona els continguts de la següent taula</a:t>
            </a:r>
          </a:p>
          <a:p>
            <a:endParaRPr lang="ca-ES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3E9D267-DAA6-4E7B-9C40-2239975532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928970"/>
              </p:ext>
            </p:extLst>
          </p:nvPr>
        </p:nvGraphicFramePr>
        <p:xfrm>
          <a:off x="1580225" y="3643602"/>
          <a:ext cx="641855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6264">
                  <a:extLst>
                    <a:ext uri="{9D8B030D-6E8A-4147-A177-3AD203B41FA5}">
                      <a16:colId xmlns:a16="http://schemas.microsoft.com/office/drawing/2014/main" val="97707751"/>
                    </a:ext>
                  </a:extLst>
                </a:gridCol>
                <a:gridCol w="3462291">
                  <a:extLst>
                    <a:ext uri="{9D8B030D-6E8A-4147-A177-3AD203B41FA5}">
                      <a16:colId xmlns:a16="http://schemas.microsoft.com/office/drawing/2014/main" val="1407254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Hidrosfera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383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Biosfera i Atmosfera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97,2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705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Aigua Superficial (rius i llacs)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0,005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05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Glaceres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0,62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2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Aigua subterrània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0,025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241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Oceans i mars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2,15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86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069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14006D-2DE5-4F55-B9F4-F3A7EC869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ca-ES" dirty="0">
                <a:solidFill>
                  <a:schemeClr val="bg1"/>
                </a:solidFill>
              </a:rPr>
              <a:t>3.Les aigües continentals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257A48-828B-4907-800C-B11036EF4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5894388" cy="354171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a-ES" sz="2000" dirty="0">
                <a:solidFill>
                  <a:schemeClr val="bg1"/>
                </a:solidFill>
              </a:rPr>
              <a:t>Quines són les característiques de les aigües dolces?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a-ES" sz="2000" dirty="0">
                <a:solidFill>
                  <a:schemeClr val="bg1"/>
                </a:solidFill>
              </a:rPr>
              <a:t>	Tenen un contingut molt baix en sals dissoltes, 	menys d’1g/l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a-ES" sz="2000" dirty="0">
                <a:solidFill>
                  <a:schemeClr val="bg1"/>
                </a:solidFill>
              </a:rPr>
              <a:t>	Procedeixen de les precipitacions en forma de 	pluja, neu o calamarsa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a-ES" sz="2000" dirty="0">
                <a:solidFill>
                  <a:schemeClr val="bg1"/>
                </a:solidFill>
              </a:rPr>
              <a:t>	El moviment més important de les aigües 	continentals està causat per la gravetat. 	</a:t>
            </a:r>
            <a:r>
              <a:rPr lang="ca-ES" sz="2000" b="1" dirty="0">
                <a:solidFill>
                  <a:schemeClr val="bg1"/>
                </a:solidFill>
              </a:rPr>
              <a:t>Cabal</a:t>
            </a:r>
            <a:r>
              <a:rPr lang="ca-ES" sz="2000" dirty="0">
                <a:solidFill>
                  <a:schemeClr val="bg1"/>
                </a:solidFill>
              </a:rPr>
              <a:t> és la quantitat d’aigua que porta un riu 	i es mesura en 	m</a:t>
            </a:r>
            <a:r>
              <a:rPr lang="ca-ES" sz="2000" baseline="30000" dirty="0">
                <a:solidFill>
                  <a:schemeClr val="bg1"/>
                </a:solidFill>
              </a:rPr>
              <a:t>3</a:t>
            </a:r>
            <a:r>
              <a:rPr lang="ca-ES" sz="2000" dirty="0">
                <a:solidFill>
                  <a:schemeClr val="bg1"/>
                </a:solidFill>
              </a:rPr>
              <a:t>/s.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D54844-1475-4613-AD76-3B9C0E92F9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" r="15227" b="3"/>
          <a:stretch/>
        </p:blipFill>
        <p:spPr>
          <a:xfrm>
            <a:off x="7619998" y="780235"/>
            <a:ext cx="3425199" cy="2337870"/>
          </a:xfrm>
          <a:custGeom>
            <a:avLst/>
            <a:gdLst>
              <a:gd name="connsiteX0" fmla="*/ 166465 w 3425199"/>
              <a:gd name="connsiteY0" fmla="*/ 0 h 2337870"/>
              <a:gd name="connsiteX1" fmla="*/ 3425199 w 3425199"/>
              <a:gd name="connsiteY1" fmla="*/ 0 h 2337870"/>
              <a:gd name="connsiteX2" fmla="*/ 3425199 w 3425199"/>
              <a:gd name="connsiteY2" fmla="*/ 2337870 h 2337870"/>
              <a:gd name="connsiteX3" fmla="*/ 0 w 3425199"/>
              <a:gd name="connsiteY3" fmla="*/ 2337870 h 2337870"/>
              <a:gd name="connsiteX4" fmla="*/ 0 w 3425199"/>
              <a:gd name="connsiteY4" fmla="*/ 166465 h 2337870"/>
              <a:gd name="connsiteX5" fmla="*/ 166465 w 3425199"/>
              <a:gd name="connsiteY5" fmla="*/ 0 h 233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199" h="2337870">
                <a:moveTo>
                  <a:pt x="166465" y="0"/>
                </a:moveTo>
                <a:lnTo>
                  <a:pt x="3425199" y="0"/>
                </a:lnTo>
                <a:lnTo>
                  <a:pt x="3425199" y="2337870"/>
                </a:lnTo>
                <a:lnTo>
                  <a:pt x="0" y="2337870"/>
                </a:lnTo>
                <a:lnTo>
                  <a:pt x="0" y="166465"/>
                </a:lnTo>
                <a:cubicBezTo>
                  <a:pt x="0" y="74529"/>
                  <a:pt x="74529" y="0"/>
                  <a:pt x="166465" y="0"/>
                </a:cubicBez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976A755-A392-4022-A858-B00CDEA72D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49" r="4395" b="-3"/>
          <a:stretch/>
        </p:blipFill>
        <p:spPr>
          <a:xfrm>
            <a:off x="7619998" y="3282697"/>
            <a:ext cx="3425199" cy="2337870"/>
          </a:xfrm>
          <a:custGeom>
            <a:avLst/>
            <a:gdLst>
              <a:gd name="connsiteX0" fmla="*/ 0 w 3425199"/>
              <a:gd name="connsiteY0" fmla="*/ 0 h 2337870"/>
              <a:gd name="connsiteX1" fmla="*/ 3425199 w 3425199"/>
              <a:gd name="connsiteY1" fmla="*/ 0 h 2337870"/>
              <a:gd name="connsiteX2" fmla="*/ 3425199 w 3425199"/>
              <a:gd name="connsiteY2" fmla="*/ 2171405 h 2337870"/>
              <a:gd name="connsiteX3" fmla="*/ 3258734 w 3425199"/>
              <a:gd name="connsiteY3" fmla="*/ 2337870 h 2337870"/>
              <a:gd name="connsiteX4" fmla="*/ 0 w 3425199"/>
              <a:gd name="connsiteY4" fmla="*/ 2337870 h 233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5199" h="2337870">
                <a:moveTo>
                  <a:pt x="0" y="0"/>
                </a:moveTo>
                <a:lnTo>
                  <a:pt x="3425199" y="0"/>
                </a:lnTo>
                <a:lnTo>
                  <a:pt x="3425199" y="2171405"/>
                </a:lnTo>
                <a:cubicBezTo>
                  <a:pt x="3425199" y="2263341"/>
                  <a:pt x="3350670" y="2337870"/>
                  <a:pt x="3258734" y="2337870"/>
                </a:cubicBezTo>
                <a:lnTo>
                  <a:pt x="0" y="2337870"/>
                </a:ln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6757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205789F-0D5C-4630-800B-398FC9D3C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ca-ES" sz="3200" dirty="0">
                <a:solidFill>
                  <a:schemeClr val="bg1"/>
                </a:solidFill>
              </a:rPr>
              <a:t>3.2 La gestió de l’aigua dolça </a:t>
            </a:r>
            <a:r>
              <a:rPr lang="ca-ES" sz="3200" cap="none" dirty="0">
                <a:solidFill>
                  <a:schemeClr val="bg1"/>
                </a:solidFill>
              </a:rPr>
              <a:t>(pàgina 84)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E4CA0F-4C2B-4D22-B4C7-F08530D94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r>
              <a:rPr lang="ca-ES" sz="2000" dirty="0">
                <a:solidFill>
                  <a:schemeClr val="bg1"/>
                </a:solidFill>
              </a:rPr>
              <a:t>Quin consum en fem de l’aigua? Cal adoptar mesures d’estalvi i fer una bona gestió d’aquest recurs.</a:t>
            </a:r>
          </a:p>
          <a:p>
            <a:r>
              <a:rPr lang="ca-ES" sz="2000" dirty="0">
                <a:solidFill>
                  <a:schemeClr val="bg1"/>
                </a:solidFill>
              </a:rPr>
              <a:t>Serà més important aplicar mesures d’estalvi a ___________ a l’Estat Espanyol i a Europa en quins sectors:__________ i __________.</a:t>
            </a:r>
          </a:p>
          <a:p>
            <a:endParaRPr lang="ca-ES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7573E90-FB65-4ADD-85D2-54985AF14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70421"/>
            <a:ext cx="5456279" cy="409220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547298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CBA50DB-DBC7-4B6E-B3C1-8FF1EA519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D8FB6-AF8D-4D98-913D-E6486FEC1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902285" cy="6858001"/>
            <a:chOff x="0" y="0"/>
            <a:chExt cx="11902285" cy="685800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A805ED2-113B-4584-8827-567B5792F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8" name="Rectangle 5">
                <a:extLst>
                  <a:ext uri="{FF2B5EF4-FFF2-40B4-BE49-F238E27FC236}">
                    <a16:creationId xmlns:a16="http://schemas.microsoft.com/office/drawing/2014/main" id="{C6CF21D8-CC72-4F35-A29E-3AF9E6DA13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6">
                <a:extLst>
                  <a:ext uri="{FF2B5EF4-FFF2-40B4-BE49-F238E27FC236}">
                    <a16:creationId xmlns:a16="http://schemas.microsoft.com/office/drawing/2014/main" id="{8E60A7C3-087D-47B4-AB5A-C8B1042FD2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7">
                <a:extLst>
                  <a:ext uri="{FF2B5EF4-FFF2-40B4-BE49-F238E27FC236}">
                    <a16:creationId xmlns:a16="http://schemas.microsoft.com/office/drawing/2014/main" id="{1885EECE-F6D9-4128-BC90-01583BF269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8">
                <a:extLst>
                  <a:ext uri="{FF2B5EF4-FFF2-40B4-BE49-F238E27FC236}">
                    <a16:creationId xmlns:a16="http://schemas.microsoft.com/office/drawing/2014/main" id="{F44AA128-AA96-4FF2-A1C3-F9D2E7FD38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9">
                <a:extLst>
                  <a:ext uri="{FF2B5EF4-FFF2-40B4-BE49-F238E27FC236}">
                    <a16:creationId xmlns:a16="http://schemas.microsoft.com/office/drawing/2014/main" id="{7E52DC12-230B-4892-B284-F2FE9DE16A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A68FBF9E-B81A-41D0-8A03-6CFC30811D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1">
                <a:extLst>
                  <a:ext uri="{FF2B5EF4-FFF2-40B4-BE49-F238E27FC236}">
                    <a16:creationId xmlns:a16="http://schemas.microsoft.com/office/drawing/2014/main" id="{B0047F84-8480-494F-9241-39FF17CFF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2">
                <a:extLst>
                  <a:ext uri="{FF2B5EF4-FFF2-40B4-BE49-F238E27FC236}">
                    <a16:creationId xmlns:a16="http://schemas.microsoft.com/office/drawing/2014/main" id="{8CAF76D8-4B95-4A8E-9EE5-8CCC0A7AD2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3">
                <a:extLst>
                  <a:ext uri="{FF2B5EF4-FFF2-40B4-BE49-F238E27FC236}">
                    <a16:creationId xmlns:a16="http://schemas.microsoft.com/office/drawing/2014/main" id="{792F82F3-05A8-4A55-8C5B-81F6678B59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4">
                <a:extLst>
                  <a:ext uri="{FF2B5EF4-FFF2-40B4-BE49-F238E27FC236}">
                    <a16:creationId xmlns:a16="http://schemas.microsoft.com/office/drawing/2014/main" id="{B8472536-021A-4E59-BD59-DDC090A18A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id="{AEBEF646-3C12-469F-B194-A161A7A95D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Line 16">
                <a:extLst>
                  <a:ext uri="{FF2B5EF4-FFF2-40B4-BE49-F238E27FC236}">
                    <a16:creationId xmlns:a16="http://schemas.microsoft.com/office/drawing/2014/main" id="{D4501159-D7AC-4307-9DFC-C8F3A94341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40" name="Freeform 17">
                <a:extLst>
                  <a:ext uri="{FF2B5EF4-FFF2-40B4-BE49-F238E27FC236}">
                    <a16:creationId xmlns:a16="http://schemas.microsoft.com/office/drawing/2014/main" id="{B5244C41-454C-47D8-A6A9-C17EC2A366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18">
                <a:extLst>
                  <a:ext uri="{FF2B5EF4-FFF2-40B4-BE49-F238E27FC236}">
                    <a16:creationId xmlns:a16="http://schemas.microsoft.com/office/drawing/2014/main" id="{8FA883B8-99FB-4540-B573-F0674BFB1C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19">
                <a:extLst>
                  <a:ext uri="{FF2B5EF4-FFF2-40B4-BE49-F238E27FC236}">
                    <a16:creationId xmlns:a16="http://schemas.microsoft.com/office/drawing/2014/main" id="{F1178B7C-5A00-4E5B-9010-B1477621E0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0">
                <a:extLst>
                  <a:ext uri="{FF2B5EF4-FFF2-40B4-BE49-F238E27FC236}">
                    <a16:creationId xmlns:a16="http://schemas.microsoft.com/office/drawing/2014/main" id="{E359D5D8-EE2E-4714-A40A-C3A6D91F98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Rectangle 21">
                <a:extLst>
                  <a:ext uri="{FF2B5EF4-FFF2-40B4-BE49-F238E27FC236}">
                    <a16:creationId xmlns:a16="http://schemas.microsoft.com/office/drawing/2014/main" id="{8A89C2E5-F892-4666-85FB-995578FBC7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2">
                <a:extLst>
                  <a:ext uri="{FF2B5EF4-FFF2-40B4-BE49-F238E27FC236}">
                    <a16:creationId xmlns:a16="http://schemas.microsoft.com/office/drawing/2014/main" id="{6DC6174B-0EC3-4A81-A0D1-D10DBB869A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3">
                <a:extLst>
                  <a:ext uri="{FF2B5EF4-FFF2-40B4-BE49-F238E27FC236}">
                    <a16:creationId xmlns:a16="http://schemas.microsoft.com/office/drawing/2014/main" id="{2CB96070-0553-4F79-984C-8DABB1CD5D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4">
                <a:extLst>
                  <a:ext uri="{FF2B5EF4-FFF2-40B4-BE49-F238E27FC236}">
                    <a16:creationId xmlns:a16="http://schemas.microsoft.com/office/drawing/2014/main" id="{BA23B6E2-3718-4009-B80E-9279154B1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5">
                <a:extLst>
                  <a:ext uri="{FF2B5EF4-FFF2-40B4-BE49-F238E27FC236}">
                    <a16:creationId xmlns:a16="http://schemas.microsoft.com/office/drawing/2014/main" id="{CAFB32D5-E528-419B-80EE-1475633970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6">
                <a:extLst>
                  <a:ext uri="{FF2B5EF4-FFF2-40B4-BE49-F238E27FC236}">
                    <a16:creationId xmlns:a16="http://schemas.microsoft.com/office/drawing/2014/main" id="{A68ADD35-4FEA-404D-B2F3-23556E6E8F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27">
                <a:extLst>
                  <a:ext uri="{FF2B5EF4-FFF2-40B4-BE49-F238E27FC236}">
                    <a16:creationId xmlns:a16="http://schemas.microsoft.com/office/drawing/2014/main" id="{89CF17CA-49E3-4B4A-836A-4FD55C67BE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28">
                <a:extLst>
                  <a:ext uri="{FF2B5EF4-FFF2-40B4-BE49-F238E27FC236}">
                    <a16:creationId xmlns:a16="http://schemas.microsoft.com/office/drawing/2014/main" id="{AB394F2E-F3E7-4CED-84A9-35C47AB287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29">
                <a:extLst>
                  <a:ext uri="{FF2B5EF4-FFF2-40B4-BE49-F238E27FC236}">
                    <a16:creationId xmlns:a16="http://schemas.microsoft.com/office/drawing/2014/main" id="{FF816C2F-3999-4A9F-8395-5D68ED33A4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" name="Freeform 30">
                <a:extLst>
                  <a:ext uri="{FF2B5EF4-FFF2-40B4-BE49-F238E27FC236}">
                    <a16:creationId xmlns:a16="http://schemas.microsoft.com/office/drawing/2014/main" id="{82AD6AC6-71D5-4BD8-9185-D3062968B5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4" name="Freeform 31">
                <a:extLst>
                  <a:ext uri="{FF2B5EF4-FFF2-40B4-BE49-F238E27FC236}">
                    <a16:creationId xmlns:a16="http://schemas.microsoft.com/office/drawing/2014/main" id="{743A50C2-65CF-4F4C-B412-6149A93AC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C0E7A88-FEDF-4C4F-A6B4-F7DDE9DE92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227597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8" name="Freeform 32">
                <a:extLst>
                  <a:ext uri="{FF2B5EF4-FFF2-40B4-BE49-F238E27FC236}">
                    <a16:creationId xmlns:a16="http://schemas.microsoft.com/office/drawing/2014/main" id="{AE94B3EE-D5C0-4BDE-B6AA-7599F0486E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3">
                <a:extLst>
                  <a:ext uri="{FF2B5EF4-FFF2-40B4-BE49-F238E27FC236}">
                    <a16:creationId xmlns:a16="http://schemas.microsoft.com/office/drawing/2014/main" id="{5EF110E8-C00D-454E-8F3A-ECF2D35667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4">
                <a:extLst>
                  <a:ext uri="{FF2B5EF4-FFF2-40B4-BE49-F238E27FC236}">
                    <a16:creationId xmlns:a16="http://schemas.microsoft.com/office/drawing/2014/main" id="{BFC5F327-6927-4F35-9AF6-C45527BB45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5">
                <a:extLst>
                  <a:ext uri="{FF2B5EF4-FFF2-40B4-BE49-F238E27FC236}">
                    <a16:creationId xmlns:a16="http://schemas.microsoft.com/office/drawing/2014/main" id="{BF2D314D-AEDE-418D-9702-D3CDB98C3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id="{64FD07F8-3CA6-4209-9A9E-30609FE9A3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37">
                <a:extLst>
                  <a:ext uri="{FF2B5EF4-FFF2-40B4-BE49-F238E27FC236}">
                    <a16:creationId xmlns:a16="http://schemas.microsoft.com/office/drawing/2014/main" id="{AB0AE24D-CD49-4B57-82E0-780F62AE4F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38">
                <a:extLst>
                  <a:ext uri="{FF2B5EF4-FFF2-40B4-BE49-F238E27FC236}">
                    <a16:creationId xmlns:a16="http://schemas.microsoft.com/office/drawing/2014/main" id="{66803AF8-6368-45E6-A0B7-C0C4CFFEEB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39">
                <a:extLst>
                  <a:ext uri="{FF2B5EF4-FFF2-40B4-BE49-F238E27FC236}">
                    <a16:creationId xmlns:a16="http://schemas.microsoft.com/office/drawing/2014/main" id="{B4761E05-2792-472B-A814-9616151CF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40">
                <a:extLst>
                  <a:ext uri="{FF2B5EF4-FFF2-40B4-BE49-F238E27FC236}">
                    <a16:creationId xmlns:a16="http://schemas.microsoft.com/office/drawing/2014/main" id="{40B6A261-9427-4E70-9564-048AD009BD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68BFDFBE-2286-4123-9436-E1DF84AF49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56" name="Picture 2">
            <a:extLst>
              <a:ext uri="{FF2B5EF4-FFF2-40B4-BE49-F238E27FC236}">
                <a16:creationId xmlns:a16="http://schemas.microsoft.com/office/drawing/2014/main" id="{5B3DE270-418F-47A7-B311-C4D876041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C5FC7E-ABE3-4533-8441-2A4AAC479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041" y="618518"/>
            <a:ext cx="3281003" cy="1478570"/>
          </a:xfrm>
        </p:spPr>
        <p:txBody>
          <a:bodyPr anchor="b">
            <a:normAutofit/>
          </a:bodyPr>
          <a:lstStyle/>
          <a:p>
            <a:r>
              <a:rPr lang="ca-ES" sz="2400" dirty="0"/>
              <a:t>El cicle urbà de l’aigua : Potabilització i depuració</a:t>
            </a:r>
          </a:p>
        </p:txBody>
      </p:sp>
      <p:sp useBgFill="1">
        <p:nvSpPr>
          <p:cNvPr id="58" name="Round Diagonal Corner Rectangle 11">
            <a:extLst>
              <a:ext uri="{FF2B5EF4-FFF2-40B4-BE49-F238E27FC236}">
                <a16:creationId xmlns:a16="http://schemas.microsoft.com/office/drawing/2014/main" id="{A1351C6B-7343-451F-AB4A-1CE294A4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Marcador de contenido 4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739D1EB6-0864-4365-93C1-852C24F24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303262" y="370078"/>
            <a:ext cx="3743833" cy="6112382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5F52807-657F-4462-852B-378E21281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041" y="2249487"/>
            <a:ext cx="3281004" cy="3541714"/>
          </a:xfrm>
        </p:spPr>
        <p:txBody>
          <a:bodyPr>
            <a:normAutofit/>
          </a:bodyPr>
          <a:lstStyle/>
          <a:p>
            <a:r>
              <a:rPr lang="en-US" sz="1800" dirty="0" err="1"/>
              <a:t>Perquè</a:t>
            </a:r>
            <a:r>
              <a:rPr lang="en-US" sz="1800" dirty="0"/>
              <a:t> no </a:t>
            </a:r>
            <a:r>
              <a:rPr lang="en-US" sz="1800" dirty="0" err="1"/>
              <a:t>podem</a:t>
            </a:r>
            <a:r>
              <a:rPr lang="en-US" sz="1800" dirty="0"/>
              <a:t> </a:t>
            </a:r>
            <a:r>
              <a:rPr lang="en-US" sz="1800" dirty="0" err="1"/>
              <a:t>consumir</a:t>
            </a:r>
            <a:r>
              <a:rPr lang="en-US" sz="1800" dirty="0"/>
              <a:t> </a:t>
            </a:r>
            <a:r>
              <a:rPr lang="en-US" sz="1800" dirty="0" err="1"/>
              <a:t>l’aigua</a:t>
            </a:r>
            <a:r>
              <a:rPr lang="en-US" sz="1800" dirty="0"/>
              <a:t> </a:t>
            </a:r>
            <a:r>
              <a:rPr lang="en-US" sz="1800" dirty="0" err="1"/>
              <a:t>dels</a:t>
            </a:r>
            <a:r>
              <a:rPr lang="en-US" sz="1800" dirty="0"/>
              <a:t> </a:t>
            </a:r>
            <a:r>
              <a:rPr lang="en-US" sz="1800" dirty="0" err="1"/>
              <a:t>rius</a:t>
            </a:r>
            <a:r>
              <a:rPr lang="en-US" sz="1800" dirty="0"/>
              <a:t> </a:t>
            </a:r>
            <a:r>
              <a:rPr lang="en-US" sz="1800" dirty="0" err="1"/>
              <a:t>directament</a:t>
            </a:r>
            <a:r>
              <a:rPr lang="en-US" sz="1800" dirty="0"/>
              <a:t>?</a:t>
            </a:r>
          </a:p>
          <a:p>
            <a:r>
              <a:rPr lang="en-US" sz="1800" dirty="0"/>
              <a:t>Fer </a:t>
            </a:r>
            <a:r>
              <a:rPr lang="en-US" sz="1800" dirty="0" err="1"/>
              <a:t>l’exercici</a:t>
            </a:r>
            <a:r>
              <a:rPr lang="en-US" sz="1800" dirty="0"/>
              <a:t> 9 </a:t>
            </a:r>
            <a:r>
              <a:rPr lang="en-US" sz="1800" dirty="0" err="1"/>
              <a:t>pàgina</a:t>
            </a:r>
            <a:r>
              <a:rPr lang="en-US" sz="1800" dirty="0"/>
              <a:t> 85</a:t>
            </a:r>
          </a:p>
        </p:txBody>
      </p:sp>
    </p:spTree>
    <p:extLst>
      <p:ext uri="{BB962C8B-B14F-4D97-AF65-F5344CB8AC3E}">
        <p14:creationId xmlns:p14="http://schemas.microsoft.com/office/powerpoint/2010/main" val="2989969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21BD14-9AF4-4DC7-896F-88F20F434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chemeClr val="bg1"/>
                </a:solidFill>
              </a:rPr>
              <a:t>Imatges de plantes depuradores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2B329B7-7D4C-4F31-B8EF-25A16123E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4038" y="2377281"/>
            <a:ext cx="600075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420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354</Words>
  <Application>Microsoft Office PowerPoint</Application>
  <PresentationFormat>Panorámica</PresentationFormat>
  <Paragraphs>54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Tw Cen MT</vt:lpstr>
      <vt:lpstr>Circuito</vt:lpstr>
      <vt:lpstr>L’hidrosfera</vt:lpstr>
      <vt:lpstr>La Hidrosfefra</vt:lpstr>
      <vt:lpstr>1.1. Les propietats i funcions de l’aigua</vt:lpstr>
      <vt:lpstr>1.1. les propietats de l’aigua </vt:lpstr>
      <vt:lpstr>DISTRIBUCIÓ DE L’AIGUA A LA TERRA</vt:lpstr>
      <vt:lpstr>3.Les aigües continentals</vt:lpstr>
      <vt:lpstr>3.2 La gestió de l’aigua dolça (pàgina 84)</vt:lpstr>
      <vt:lpstr>El cicle urbà de l’aigua : Potabilització i depuració</vt:lpstr>
      <vt:lpstr>Imatges de plantes depuradores</vt:lpstr>
      <vt:lpstr>Les aigües marines</vt:lpstr>
      <vt:lpstr>LA Contaminació de l’aigua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L’hidrosfera</dc:title>
  <dc:creator>Maria</dc:creator>
  <cp:lastModifiedBy>Maria</cp:lastModifiedBy>
  <cp:revision>2</cp:revision>
  <dcterms:created xsi:type="dcterms:W3CDTF">2018-11-26T10:18:18Z</dcterms:created>
  <dcterms:modified xsi:type="dcterms:W3CDTF">2018-11-26T10:22:00Z</dcterms:modified>
</cp:coreProperties>
</file>